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4036" r:id="rId1"/>
  </p:sldMasterIdLst>
  <p:notesMasterIdLst>
    <p:notesMasterId r:id="rId8"/>
  </p:notesMasterIdLst>
  <p:handoutMasterIdLst>
    <p:handoutMasterId r:id="rId9"/>
  </p:handoutMasterIdLst>
  <p:sldIdLst>
    <p:sldId id="967" r:id="rId2"/>
    <p:sldId id="968" r:id="rId3"/>
    <p:sldId id="969" r:id="rId4"/>
    <p:sldId id="972" r:id="rId5"/>
    <p:sldId id="970" r:id="rId6"/>
    <p:sldId id="971" r:id="rId7"/>
  </p:sldIdLst>
  <p:sldSz cx="9144000" cy="6858000" type="screen4x3"/>
  <p:notesSz cx="6797675" cy="9926638"/>
  <p:embeddedFontLst>
    <p:embeddedFont>
      <p:font typeface="D2Coding" panose="020B0609020101020101" pitchFamily="49" charset="-127"/>
      <p:regular r:id="rId10"/>
      <p:bold r:id="rId11"/>
    </p:embeddedFont>
    <p:embeddedFont>
      <p:font typeface="HY견고딕" panose="02030600000101010101" pitchFamily="18" charset="-127"/>
      <p:regular r:id="rId12"/>
    </p:embeddedFont>
    <p:embeddedFont>
      <p:font typeface="HY헤드라인M" panose="02030600000101010101" pitchFamily="18" charset="-127"/>
      <p:regular r:id="rId13"/>
    </p:embeddedFont>
    <p:embeddedFont>
      <p:font typeface="Tahoma" panose="020B0604030504040204" pitchFamily="34" charset="0"/>
      <p:regular r:id="rId14"/>
      <p:bold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A34873A-F9FC-4E64-A824-3C741DA4ADA2}">
          <p14:sldIdLst>
            <p14:sldId id="967"/>
          </p14:sldIdLst>
        </p14:section>
        <p14:section name="제목 없는 구역" id="{01645CDD-C76F-4C65-B34D-0F28BA989004}">
          <p14:sldIdLst>
            <p14:sldId id="968"/>
            <p14:sldId id="969"/>
            <p14:sldId id="972"/>
            <p14:sldId id="970"/>
            <p14:sldId id="9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5">
          <p15:clr>
            <a:srgbClr val="A4A3A4"/>
          </p15:clr>
        </p15:guide>
        <p15:guide id="2" orient="horz">
          <p15:clr>
            <a:srgbClr val="A4A3A4"/>
          </p15:clr>
        </p15:guide>
        <p15:guide id="3" pos="29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99"/>
    <a:srgbClr val="1A02CA"/>
    <a:srgbClr val="FF3300"/>
    <a:srgbClr val="0000FF"/>
    <a:srgbClr val="A7F0FF"/>
    <a:srgbClr val="A80054"/>
    <a:srgbClr val="C8FEA4"/>
    <a:srgbClr val="DD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80" autoAdjust="0"/>
    <p:restoredTop sz="95944" autoAdjust="0"/>
  </p:normalViewPr>
  <p:slideViewPr>
    <p:cSldViewPr snapToGrid="0">
      <p:cViewPr varScale="1">
        <p:scale>
          <a:sx n="92" d="100"/>
          <a:sy n="92" d="100"/>
        </p:scale>
        <p:origin x="102" y="552"/>
      </p:cViewPr>
      <p:guideLst>
        <p:guide orient="horz" pos="2165"/>
        <p:guide orient="horz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-2796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53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6580189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r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53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659983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53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368769" y="9660162"/>
            <a:ext cx="398745" cy="263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r" defTabSz="926861">
              <a:defRPr sz="1100">
                <a:latin typeface="굴림" panose="020B0600000101010101" pitchFamily="50" charset="-127"/>
              </a:defRPr>
            </a:lvl1pPr>
          </a:lstStyle>
          <a:p>
            <a:fld id="{F9569DC1-70FE-4907-990D-4DF631D646F2}" type="slidenum">
              <a:rPr lang="en-US" altLang="ko-KR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30486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7988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7987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368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3925" y="750888"/>
            <a:ext cx="4956175" cy="3717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6" y="4718884"/>
            <a:ext cx="4987925" cy="445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문자열 유형을 편집하려면 누르십시오</a:t>
            </a:r>
            <a:r>
              <a:rPr lang="en-US" altLang="ko-KR" noProof="0"/>
              <a:t>.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세째 수준</a:t>
            </a:r>
          </a:p>
          <a:p>
            <a:pPr lvl="3"/>
            <a:r>
              <a:rPr lang="ko-KR" altLang="en-US" noProof="0"/>
              <a:t>네째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9832"/>
            <a:ext cx="2947988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832"/>
            <a:ext cx="2947987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anose="02020603050405020304" pitchFamily="18" charset="0"/>
              </a:defRPr>
            </a:lvl1pPr>
          </a:lstStyle>
          <a:p>
            <a:fld id="{5903C8E3-169F-4CC6-9E17-2B832C7B003E}" type="slidenum">
              <a:rPr lang="en-US" altLang="ko-KR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105380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9163" y="746125"/>
            <a:ext cx="4959350" cy="3721100"/>
          </a:xfrm>
          <a:ln/>
        </p:spPr>
      </p:sp>
      <p:sp>
        <p:nvSpPr>
          <p:cNvPr id="37891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3789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758" indent="-285676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2705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599787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6869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3951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032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8115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5196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B16A0A24-0B31-40DB-A991-28B32433FDBC}" type="slidenum">
              <a:rPr lang="ko-KR" altLang="en-US" sz="1100">
                <a:solidFill>
                  <a:srgbClr val="000000"/>
                </a:solidFill>
                <a:latin typeface="Times New Roman" panose="02020603050405020304" pitchFamily="18" charset="0"/>
              </a:rPr>
              <a:pPr eaLnBrk="1" hangingPunct="1"/>
              <a:t>1</a:t>
            </a:fld>
            <a:endParaRPr lang="en-US" altLang="ko-KR" sz="11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18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3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 dirty="0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7" name="TextBox 14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4A06D96-4D02-4D86-8F4A-013E468660FC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3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1545178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D498247C-6EAF-42E9-8B8F-B5DE6BD865BA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799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8CF58F5-893F-46FD-9455-59FFC2107B4B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2792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1CC035FD-7242-4CF0-9175-47B5B8226EAE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2227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7D101FAB-9442-466C-BE25-206C13CAD6B6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6745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34307AF-FA03-4D36-A219-65139F0C2DE2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0361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73CF7F-A6AB-4BC1-80EE-CCCF91A5F1AE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123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9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1"/>
          <p:cNvSpPr txBox="1">
            <a:spLocks noChangeArrowheads="1"/>
          </p:cNvSpPr>
          <p:nvPr userDrawn="1"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A349443E-2EA0-4FEE-B285-F4C573B03BC7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57200" y="274643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9113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0154D94-0913-4EDA-BEE4-410B2371A1FE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3982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 dirty="0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5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42900" cy="24606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D4B26A46-B376-469B-BF4D-2DA504186192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F319412C-60DC-4CFF-9495-CA754FA0096F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033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7543824" cy="545274"/>
          </a:xfrm>
        </p:spPr>
        <p:txBody>
          <a:bodyPr>
            <a:normAutofit/>
          </a:bodyPr>
          <a:lstStyle>
            <a:lvl1pPr>
              <a:def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j-cs"/>
              </a:defRPr>
            </a:lvl1pPr>
          </a:lstStyle>
          <a:p>
            <a:pPr lv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009403"/>
            <a:ext cx="8229600" cy="5274440"/>
          </a:xfr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"/>
              <a:defRPr sz="18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</a:defRPr>
            </a:lvl1pPr>
            <a:lvl2pPr>
              <a:buClr>
                <a:srgbClr val="C00000"/>
              </a:buClr>
              <a:buFont typeface="Wingdings" pitchFamily="2" charset="2"/>
              <a:buChar char="l"/>
              <a:defRPr sz="1600"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2pPr>
            <a:lvl3pPr>
              <a:buClr>
                <a:srgbClr val="0000FF"/>
              </a:buClr>
              <a:buFont typeface="Wingdings" pitchFamily="2" charset="2"/>
              <a:buChar char="l"/>
              <a:defRPr sz="14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3pPr>
            <a:lvl4pPr>
              <a:defRPr sz="1400">
                <a:latin typeface="Tahoma" pitchFamily="34" charset="0"/>
                <a:cs typeface="Tahoma" pitchFamily="34" charset="0"/>
              </a:defRPr>
            </a:lvl4pPr>
            <a:lvl5pPr>
              <a:defRPr sz="1400"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3368076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34DA5226-4B01-4FD8-A0A6-B4CE9D407FE8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904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4815FAD8-EE8F-48AC-A424-590B20BC84FC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15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EDA5270-20C7-41FB-92E1-8FB11353BD99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6059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E5A7ED-06D9-4D2E-B518-E4A8AC1BFEC2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585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0FDBA5EB-518A-4468-B178-48DF6874317A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057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07CC51C-B8F6-4483-8410-F5B4290EEB14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798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387819D-1592-449D-9EF7-6BC1140388A8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019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그림 8" descr="sub_03 copy.jp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8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2057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224CF70-5F44-4199-8C5D-D3B4D265A9D4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35" r:id="rId1"/>
    <p:sldLayoutId id="2147487136" r:id="rId2"/>
    <p:sldLayoutId id="2147487137" r:id="rId3"/>
    <p:sldLayoutId id="2147487138" r:id="rId4"/>
    <p:sldLayoutId id="2147487139" r:id="rId5"/>
    <p:sldLayoutId id="2147487140" r:id="rId6"/>
    <p:sldLayoutId id="2147487141" r:id="rId7"/>
    <p:sldLayoutId id="2147487142" r:id="rId8"/>
    <p:sldLayoutId id="2147487143" r:id="rId9"/>
    <p:sldLayoutId id="2147487144" r:id="rId10"/>
    <p:sldLayoutId id="2147487145" r:id="rId11"/>
    <p:sldLayoutId id="2147487146" r:id="rId12"/>
    <p:sldLayoutId id="2147487147" r:id="rId13"/>
    <p:sldLayoutId id="2147487148" r:id="rId14"/>
    <p:sldLayoutId id="2147487149" r:id="rId15"/>
    <p:sldLayoutId id="2147487150" r:id="rId16"/>
    <p:sldLayoutId id="2147487151" r:id="rId17"/>
    <p:sldLayoutId id="2147487152" r:id="rId18"/>
  </p:sldLayoutIdLst>
  <p:transition>
    <p:zoom/>
  </p:transition>
  <p:hf hdr="0" ftr="0" dt="0"/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2652"/>
            <a:ext cx="9144000" cy="6858000"/>
          </a:xfrm>
          <a:prstGeom prst="rect">
            <a:avLst/>
          </a:prstGeom>
        </p:spPr>
      </p:pic>
      <p:sp>
        <p:nvSpPr>
          <p:cNvPr id="21507" name="Rectangle 2"/>
          <p:cNvSpPr>
            <a:spLocks noChangeArrowheads="1"/>
          </p:cNvSpPr>
          <p:nvPr/>
        </p:nvSpPr>
        <p:spPr bwMode="auto">
          <a:xfrm>
            <a:off x="0" y="444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kumimoji="0" lang="ko-KR" altLang="en-US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508" name="TextBox 6"/>
          <p:cNvSpPr txBox="1">
            <a:spLocks noChangeArrowheads="1"/>
          </p:cNvSpPr>
          <p:nvPr/>
        </p:nvSpPr>
        <p:spPr bwMode="auto">
          <a:xfrm>
            <a:off x="246367" y="1341136"/>
            <a:ext cx="86709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asyncio</a:t>
            </a:r>
          </a:p>
        </p:txBody>
      </p:sp>
      <p:sp>
        <p:nvSpPr>
          <p:cNvPr id="21509" name="TextBox 6"/>
          <p:cNvSpPr txBox="1">
            <a:spLocks noChangeArrowheads="1"/>
          </p:cNvSpPr>
          <p:nvPr/>
        </p:nvSpPr>
        <p:spPr bwMode="auto">
          <a:xfrm>
            <a:off x="2439542" y="3069691"/>
            <a:ext cx="4284573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endParaRPr lang="en-US" altLang="ko-KR" sz="28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ctr" eaLnBrk="1" hangingPunct="1"/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2024.04.11</a:t>
            </a:r>
          </a:p>
        </p:txBody>
      </p:sp>
      <p:sp>
        <p:nvSpPr>
          <p:cNvPr id="21510" name="TextBox 6"/>
          <p:cNvSpPr txBox="1">
            <a:spLocks noChangeArrowheads="1"/>
          </p:cNvSpPr>
          <p:nvPr/>
        </p:nvSpPr>
        <p:spPr bwMode="auto">
          <a:xfrm>
            <a:off x="6180476" y="5913926"/>
            <a:ext cx="283509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r" eaLnBrk="1" hangingPunct="1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다이렉티드코리아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eaLnBrk="1" hangingPunct="1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김수현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71230" y="0"/>
            <a:ext cx="918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>
                <a:solidFill>
                  <a:srgbClr val="FFFF00"/>
                </a:solidFill>
              </a:rPr>
              <a:t>[</a:t>
            </a:r>
            <a:r>
              <a:rPr lang="ko-KR" altLang="en-US" sz="1200" dirty="0">
                <a:solidFill>
                  <a:srgbClr val="FFFF00"/>
                </a:solidFill>
              </a:rPr>
              <a:t>내부자료</a:t>
            </a:r>
            <a:r>
              <a:rPr lang="en-US" altLang="ko-KR" sz="1200" dirty="0">
                <a:solidFill>
                  <a:srgbClr val="FFFF00"/>
                </a:solidFill>
              </a:rPr>
              <a:t>]</a:t>
            </a:r>
            <a:endParaRPr lang="ko-KR" altLang="en-US" sz="12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CF933-32C8-D9F7-7621-890273A8C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asyncio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9D928-FF09-E178-5C32-2AED9D3D4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9403"/>
            <a:ext cx="8229600" cy="5527082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동기 처리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(synchronous)</a:t>
            </a: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요청을 보낸 후 해당 요청의 응답을 받아야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다음 동작을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실행하는 방식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작업이 완료되기를 기다렸다가 다음 작업을 실행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비동기 처리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(asynchronous)</a:t>
            </a: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요청을 보낸 후 응답과 관계없이 다음 동작을 실행할 수 있는 방식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한 작업이 완료되기를 기다리지 않고 다른 작업을 동시에 실행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asyncio (Asynchronous I/O)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비동기 프로그래밍을 위한 도구와 프레임워크를 제공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asyncio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는 이벤트 루프 생성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애플리케이션은 파일의 읽기 작업준비나 특정 이벤트가 발생했을 때 호출될 함수를 등록 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import asyncio</a:t>
            </a: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비동기 함수를 만들기 위해서는 비동기 관련 기능을 담고 있는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asyncio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모듈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def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대신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 def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 def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문을 이용해 구현된 함수를 파이썬에선 코루틴이라고 부름</a:t>
            </a: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6917108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B7A670-BC85-0ABF-B1DA-857330E3F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코루틴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FF6E34-1401-C900-8103-E3AFBE6613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코루틴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(Coroutine )</a:t>
            </a: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Co (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함께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서로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 +routine (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규칙적 일의 순서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작업의 집합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marL="914400" lvl="2" indent="0">
              <a:buNone/>
            </a:pP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asyncio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는 코루틴을 사용하여 비동기 작업을 쉽게 구성하고 제어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914400" lvl="2" indent="0">
              <a:buNone/>
            </a:pP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다른 코드 블록에서 실행을 일시 중지하고 다른 코드 블록을 실행한 다음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</a:p>
          <a:p>
            <a:pPr marL="914400" lvl="2" indent="0">
              <a:buNone/>
            </a:pP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원래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위치에서 실행을 다시 시작할 수 있는 제어 흐름의 형태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형식 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 def func():</a:t>
            </a:r>
          </a:p>
          <a:p>
            <a:pPr marL="914400" lvl="2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코드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914400" lvl="2" indent="0">
              <a:buNone/>
            </a:pP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 def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를 사용하여 함수를 비동기 함수로 정의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marL="1371600" lvl="3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07512494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4A2058-D7F5-ED14-CD21-9469C88C2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await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A3DB52-BCC9-9140-F364-08E03DC3E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await </a:t>
            </a:r>
          </a:p>
          <a:p>
            <a:pPr lvl="1"/>
            <a:r>
              <a:rPr lang="en-US" altLang="ko-KR" sz="1200">
                <a:latin typeface="D2Coding" panose="020B0609020101020101" pitchFamily="49" charset="-127"/>
                <a:ea typeface="D2Coding" panose="020B0609020101020101" pitchFamily="49" charset="-127"/>
              </a:rPr>
              <a:t>asyncio</a:t>
            </a:r>
            <a:r>
              <a:rPr lang="ko-KR" altLang="en-US" sz="120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함수 안에서만 동작 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비동기 작업이 완료될 때까지 기다린 후 결과를 반환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await </a:t>
            </a:r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키워드를 만나면 현재 함수의 실행이 중단되고</a:t>
            </a:r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해당 비동기 작업이 완료될 때까지 대기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다른 작업을 처리하거나 다른 비동기 함수를 호출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비동기 함수 호출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await func()</a:t>
            </a:r>
          </a:p>
          <a:p>
            <a:pPr lvl="3"/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비동기 함수나 코루틴을 호출한 후 그 작업이 끝날 때까지 기다려야 할 때 사용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비동기 작업 완료 대기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await.asyncio.sleep(1) </a:t>
            </a:r>
          </a:p>
          <a:p>
            <a:pPr lvl="3"/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await </a:t>
            </a:r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키워드를 사용하여 비동기 작업이 완료될 때까지 대기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asyncio.sleep(1)</a:t>
            </a:r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로 변경하면 해당 코드가 비동기적으로 실행되지 않고</a:t>
            </a:r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</a:p>
          <a:p>
            <a:pPr marL="1828800" lvl="4" indent="0">
              <a:buNone/>
            </a:pPr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그냥 </a:t>
            </a:r>
            <a:r>
              <a:rPr lang="en-US" altLang="ko-KR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초간의 대기 후에 다음 코드를 실행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569BC01-D212-52C7-C2F8-A0C5AE293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08" y="4393621"/>
            <a:ext cx="2830002" cy="208658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D5637FA-AA67-BA53-8129-91A3B702D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9793" y="5436911"/>
            <a:ext cx="150495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26776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5A29A-6BF1-3C32-F54F-F331E1428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이벤트 루프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9E6B88-D05D-9874-244D-A26A42578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9402"/>
            <a:ext cx="8229600" cy="5777183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이벤트 루프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이벤트 루프는 비동기 작업을 관리하고 실행하는 데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파일 읽기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/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쓰기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네트워크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IO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같은 비동기 함수들을 등록하면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914400" lvl="2" indent="0">
              <a:buNone/>
            </a:pP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내부적으로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루프를 돌며 등록된 작업들을 하나씩 실행하고 완료 시 그 결과를 통보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이벤트 루프 생성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= asyncio.get_event_loop()</a:t>
            </a: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현재 이벤트 루프를 얻을 수 있음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1371600" lvl="3" indent="0">
              <a:buNone/>
            </a:pP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이벤트 루프 실행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asyncio.run(func)</a:t>
            </a: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코루틴을 실행하기 위해선 일반 함수의 호출과는 달리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asyncio.run()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함수를 통해서만 호출이 가능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이벤트 루프에 모든 작업들을 한번에 실행 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asyncio.gather()</a:t>
            </a:r>
          </a:p>
          <a:p>
            <a:pPr lvl="4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여러 비동기 함수를 한번에 등록 할 수 있는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gather()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함수를 제공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모든 비동기 함수가 완료 되면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asyncio.run()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함수는 그 결과를 모아 한번에 리턴하고 프로그램은 종료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이벤트 루프를 반환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loop.run_until_complete(func)</a:t>
            </a:r>
          </a:p>
          <a:p>
            <a:pPr lvl="4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지정된 코루틴이 완료될 때까지 이벤트 루프를 실행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914400" lvl="2" indent="0">
              <a:buNone/>
            </a:pP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이벤트 루프가 계속해서 실행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loop.run_forever()</a:t>
            </a: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이벤트 루프 중지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loop.close()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loop.run_forever()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에서 무한루프를 탈출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loop.close()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를 호출하여 이벤트 루프를 종료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9215907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2DA9A-89BF-DA83-AF02-DAA4847E0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 시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97F2F93-F75E-FBDF-DC2B-EFF8BE2890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8114" y="1269222"/>
            <a:ext cx="5308989" cy="5273675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EBA08C4-ECB9-373D-0B6E-DAFB3B157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916" y="4726366"/>
            <a:ext cx="21336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066123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ETRI 경영목표안(역대기관장 간담회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20230207포인터</Template>
  <TotalTime>12302</TotalTime>
  <Words>456</Words>
  <Application>Microsoft Office PowerPoint</Application>
  <PresentationFormat>화면 슬라이드 쇼(4:3)</PresentationFormat>
  <Paragraphs>89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Times New Roman</vt:lpstr>
      <vt:lpstr>HY견고딕</vt:lpstr>
      <vt:lpstr>D2Coding</vt:lpstr>
      <vt:lpstr>Arial</vt:lpstr>
      <vt:lpstr>굴림</vt:lpstr>
      <vt:lpstr>Tahoma</vt:lpstr>
      <vt:lpstr>맑은 고딕</vt:lpstr>
      <vt:lpstr>Wingdings</vt:lpstr>
      <vt:lpstr>HY헤드라인M</vt:lpstr>
      <vt:lpstr>ETRI 경영목표안(역대기관장 간담회)</vt:lpstr>
      <vt:lpstr>PowerPoint 프레젠테이션</vt:lpstr>
      <vt:lpstr>asyncio</vt:lpstr>
      <vt:lpstr>코루틴</vt:lpstr>
      <vt:lpstr>await</vt:lpstr>
      <vt:lpstr>이벤트 루프</vt:lpstr>
      <vt:lpstr>예 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김수현</dc:creator>
  <cp:lastModifiedBy>Suh Kim</cp:lastModifiedBy>
  <cp:revision>88</cp:revision>
  <cp:lastPrinted>2019-12-16T01:40:03Z</cp:lastPrinted>
  <dcterms:created xsi:type="dcterms:W3CDTF">2023-02-07T01:39:00Z</dcterms:created>
  <dcterms:modified xsi:type="dcterms:W3CDTF">2024-04-23T08:10:50Z</dcterms:modified>
</cp:coreProperties>
</file>